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2"/>
  </p:notesMasterIdLst>
  <p:sldIdLst>
    <p:sldId id="276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77" r:id="rId13"/>
    <p:sldId id="279" r:id="rId14"/>
    <p:sldId id="271" r:id="rId15"/>
    <p:sldId id="267" r:id="rId16"/>
    <p:sldId id="282" r:id="rId17"/>
    <p:sldId id="281" r:id="rId18"/>
    <p:sldId id="283" r:id="rId19"/>
    <p:sldId id="274" r:id="rId20"/>
    <p:sldId id="275" r:id="rId2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4" autoAdjust="0"/>
    <p:restoredTop sz="75360" autoAdjust="0"/>
  </p:normalViewPr>
  <p:slideViewPr>
    <p:cSldViewPr>
      <p:cViewPr varScale="1">
        <p:scale>
          <a:sx n="91" d="100"/>
          <a:sy n="91" d="100"/>
        </p:scale>
        <p:origin x="-15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0956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my interviewees</a:t>
            </a:r>
            <a:r>
              <a:rPr lang="en-US" baseline="0" dirty="0" smtClean="0"/>
              <a:t> had conducted research on the </a:t>
            </a:r>
            <a:r>
              <a:rPr lang="en-US" baseline="0" dirty="0" err="1" smtClean="0"/>
              <a:t>american</a:t>
            </a:r>
            <a:r>
              <a:rPr lang="en-US" baseline="0" dirty="0" smtClean="0"/>
              <a:t> approach to uncertainty</a:t>
            </a:r>
          </a:p>
          <a:p>
            <a:r>
              <a:rPr lang="en-US" baseline="0" dirty="0" smtClean="0"/>
              <a:t>To some extent we all bought into the </a:t>
            </a:r>
            <a:r>
              <a:rPr lang="en-US" baseline="0" dirty="0" err="1" smtClean="0"/>
              <a:t>american</a:t>
            </a:r>
            <a:r>
              <a:rPr lang="en-US" baseline="0" dirty="0" smtClean="0"/>
              <a:t> dream, a college education, a new house etc.</a:t>
            </a:r>
          </a:p>
          <a:p>
            <a:r>
              <a:rPr lang="en-US" baseline="0" dirty="0" smtClean="0"/>
              <a:t>To do this we took an exorbitant amount of debt, for only the promise of future reward</a:t>
            </a:r>
          </a:p>
          <a:p>
            <a:r>
              <a:rPr lang="en-US" dirty="0" smtClean="0"/>
              <a:t>The uncertainty</a:t>
            </a:r>
            <a:r>
              <a:rPr lang="en-US" baseline="0" dirty="0" smtClean="0"/>
              <a:t> of the future does not scare or deter us</a:t>
            </a:r>
          </a:p>
          <a:p>
            <a:r>
              <a:rPr lang="en-US" baseline="0" dirty="0" smtClean="0"/>
              <a:t>He contrasted this with the rest of the world and found things to be very different</a:t>
            </a:r>
          </a:p>
          <a:p>
            <a:r>
              <a:rPr lang="en-US" baseline="0" dirty="0" smtClean="0"/>
              <a:t>Taking on debt for education or buying a house on credit is unheard of</a:t>
            </a:r>
          </a:p>
          <a:p>
            <a:r>
              <a:rPr lang="en-US" baseline="0" dirty="0" smtClean="0"/>
              <a:t>Lets explore 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1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America is a land of immigrants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Our ancestors, whether 50 ye</a:t>
            </a:r>
            <a:r>
              <a:rPr lang="en-US" dirty="0" err="1" smtClean="0"/>
              <a:t>ars</a:t>
            </a:r>
            <a:r>
              <a:rPr lang="en-US" baseline="0" dirty="0" smtClean="0"/>
              <a:t> or 250 years ago, completely split from the familiarity of their homes for the promise of the better future in </a:t>
            </a:r>
            <a:r>
              <a:rPr lang="en-US" baseline="0" dirty="0" err="1" smtClean="0"/>
              <a:t>america</a:t>
            </a: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They all were willing to take on the uncertainty, that perhaps those who stayed behind were not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 say this perspective is in our DNA, because in a way we have evolved into those who will take on more uncertainty, because our parents and their parents before them did and they created an environment that encourages that behavior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While our perspective towards the unknown and the future is in our DNA it is also easily manipulated</a:t>
            </a:r>
            <a:endParaRPr lang="e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Absorb these images,</a:t>
            </a:r>
            <a:r>
              <a:rPr lang="en-US" baseline="0" dirty="0" smtClean="0"/>
              <a:t> let them shape your perspective and how you approach the uncertainty of the opening door.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saw how easily your perspective could be manipulated in 20 seconds</a:t>
            </a:r>
          </a:p>
          <a:p>
            <a:r>
              <a:rPr lang="en-US" baseline="0" dirty="0" smtClean="0"/>
              <a:t>Door 1 vs Door 2</a:t>
            </a:r>
          </a:p>
          <a:p>
            <a:r>
              <a:rPr lang="en-US" baseline="0" dirty="0" smtClean="0"/>
              <a:t>This approach isn’t 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19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depth interview</a:t>
            </a:r>
            <a:r>
              <a:rPr lang="en-US" baseline="0" dirty="0" smtClean="0"/>
              <a:t> with Allison,</a:t>
            </a:r>
          </a:p>
          <a:p>
            <a:r>
              <a:rPr lang="en-US" baseline="0" dirty="0" smtClean="0"/>
              <a:t>Scientific background, but she reads her horoscope everyday</a:t>
            </a:r>
            <a:endParaRPr lang="en-US" dirty="0" smtClean="0"/>
          </a:p>
          <a:p>
            <a:r>
              <a:rPr lang="en-US" baseline="0" dirty="0" smtClean="0"/>
              <a:t>Told this story how if her horoscope </a:t>
            </a:r>
            <a:r>
              <a:rPr lang="en-US" baseline="0" dirty="0" err="1" smtClean="0"/>
              <a:t>adivised</a:t>
            </a:r>
            <a:r>
              <a:rPr lang="en-US" baseline="0" dirty="0" smtClean="0"/>
              <a:t> her too she would expedite or delay signing important documents</a:t>
            </a:r>
          </a:p>
          <a:p>
            <a:r>
              <a:rPr lang="en-US" baseline="0" dirty="0" smtClean="0"/>
              <a:t>We see that reading her horoscope, and the perspective it gave her on the day directly effected her actions and the perceived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60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think Allison</a:t>
            </a:r>
            <a:r>
              <a:rPr lang="en-US" baseline="0" dirty="0" smtClean="0"/>
              <a:t> is alone in this, but she’s not</a:t>
            </a:r>
          </a:p>
          <a:p>
            <a:r>
              <a:rPr lang="en-US" baseline="0" dirty="0" smtClean="0"/>
              <a:t>Despite extensive research refuting the validity of horoscopes they remain immensely popular</a:t>
            </a:r>
          </a:p>
          <a:p>
            <a:r>
              <a:rPr lang="en-US" baseline="0" dirty="0" smtClean="0"/>
              <a:t>The famous astronomer Carl Sagan points out that “Every newspaper has a daily/weekly astrology column, but you won’t find one with even a monthly column astronomy”</a:t>
            </a:r>
            <a:endParaRPr lang="en-US" dirty="0" smtClean="0"/>
          </a:p>
          <a:p>
            <a:r>
              <a:rPr lang="en-US" dirty="0" smtClean="0"/>
              <a:t>He attributes this to people searching for a deeper connection with cosmos, but I disagree. From my investigation it seems that people are looking for help in dealing with the </a:t>
            </a:r>
            <a:r>
              <a:rPr lang="en-US" dirty="0" err="1" smtClean="0"/>
              <a:t>unkown</a:t>
            </a:r>
            <a:r>
              <a:rPr lang="en-US" dirty="0" smtClean="0"/>
              <a:t>, searching for a new</a:t>
            </a:r>
            <a:r>
              <a:rPr lang="en-US" baseline="0" dirty="0" smtClean="0"/>
              <a:t> and hopefully better </a:t>
            </a:r>
            <a:r>
              <a:rPr lang="en-US" dirty="0" smtClean="0"/>
              <a:t>perspective on their</a:t>
            </a:r>
            <a:r>
              <a:rPr lang="en-US" baseline="0" dirty="0" smtClean="0"/>
              <a:t> futures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725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can we leverage this into a product or a market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realism vs effects, personal secret code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gif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Colin Mayer</a:t>
            </a:r>
          </a:p>
          <a:p>
            <a:r>
              <a:rPr lang="en-US" dirty="0" smtClean="0"/>
              <a:t>Jane 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76050"/>
            <a:ext cx="4762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Something like Google Glass?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Capture random moments based on analyzing activity in frame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Natural, untainted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firstaidbrantford.com/images/help3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04945"/>
            <a:ext cx="2410146" cy="241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11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88"/>
          <a:stretch/>
        </p:blipFill>
        <p:spPr>
          <a:xfrm>
            <a:off x="228600" y="1885950"/>
            <a:ext cx="2514600" cy="35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12"/>
          <p:cNvSpPr/>
          <p:nvPr/>
        </p:nvSpPr>
        <p:spPr>
          <a:xfrm rot="5400000">
            <a:off x="-528126" y="3273136"/>
            <a:ext cx="4028050" cy="25146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6000">
                <a:srgbClr val="FFFFFF">
                  <a:alpha val="96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76200" y="819150"/>
            <a:ext cx="5791200" cy="1447800"/>
          </a:xfrm>
        </p:spPr>
        <p:txBody>
          <a:bodyPr/>
          <a:lstStyle/>
          <a:p>
            <a:r>
              <a:rPr lang="en-US" sz="2000" dirty="0" smtClean="0">
                <a:latin typeface="Calibri" panose="020F0502020204030204" pitchFamily="34" charset="0"/>
              </a:rPr>
              <a:t>The context of an image/video is specifically constructed to influence our perspective on the past</a:t>
            </a:r>
          </a:p>
        </p:txBody>
      </p:sp>
      <p:sp>
        <p:nvSpPr>
          <p:cNvPr id="5" name="Shape 1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800" dirty="0" smtClean="0"/>
              <a:t>Bridging the gap…</a:t>
            </a:r>
            <a:endParaRPr lang="en" sz="28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352800" y="4319641"/>
            <a:ext cx="5715000" cy="16049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The future is unknown to us and our perspective is shaped by our experiences and our environment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5122" name="Picture 2" descr="http://www.clker.com/cliparts/f/e/a/f/1206571596334627526nicubunu_RPG_map_symbols_stone_bridge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9366" y="1804945"/>
            <a:ext cx="2941834" cy="236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58"/>
          <p:cNvSpPr txBox="1">
            <a:spLocks/>
          </p:cNvSpPr>
          <p:nvPr/>
        </p:nvSpPr>
        <p:spPr>
          <a:xfrm>
            <a:off x="228600" y="4122429"/>
            <a:ext cx="2514600" cy="662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" sz="3000" dirty="0" smtClean="0"/>
              <a:t>Past</a:t>
            </a:r>
            <a:endParaRPr lang="en" sz="3000" dirty="0"/>
          </a:p>
        </p:txBody>
      </p:sp>
      <p:sp>
        <p:nvSpPr>
          <p:cNvPr id="10" name="Shape 158"/>
          <p:cNvSpPr txBox="1">
            <a:spLocks/>
          </p:cNvSpPr>
          <p:nvPr/>
        </p:nvSpPr>
        <p:spPr>
          <a:xfrm>
            <a:off x="6248400" y="971550"/>
            <a:ext cx="2514600" cy="662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" sz="3000" dirty="0" smtClean="0"/>
              <a:t>Future</a:t>
            </a:r>
            <a:endParaRPr lang="en" sz="3000" dirty="0"/>
          </a:p>
        </p:txBody>
      </p:sp>
      <p:sp>
        <p:nvSpPr>
          <p:cNvPr id="14" name="Shape 158"/>
          <p:cNvSpPr txBox="1">
            <a:spLocks/>
          </p:cNvSpPr>
          <p:nvPr/>
        </p:nvSpPr>
        <p:spPr>
          <a:xfrm>
            <a:off x="6248400" y="2343150"/>
            <a:ext cx="2514600" cy="1179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000" dirty="0"/>
              <a:t>u</a:t>
            </a:r>
            <a:r>
              <a:rPr lang="en" sz="2000" dirty="0" smtClean="0"/>
              <a:t>nkown</a:t>
            </a:r>
          </a:p>
          <a:p>
            <a:pPr algn="ctr"/>
            <a:r>
              <a:rPr lang="en-US" sz="2000" dirty="0"/>
              <a:t>u</a:t>
            </a:r>
            <a:r>
              <a:rPr lang="en" sz="2000" dirty="0" smtClean="0"/>
              <a:t>nseen</a:t>
            </a:r>
          </a:p>
          <a:p>
            <a:pPr algn="ctr"/>
            <a:r>
              <a:rPr lang="en" sz="2000" dirty="0" smtClean="0"/>
              <a:t>unexperienced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375736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8750"/>
            <a:ext cx="8229600" cy="19050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</a:rPr>
              <a:t>Our </a:t>
            </a:r>
            <a:r>
              <a:rPr lang="en-US" b="1" dirty="0" smtClean="0">
                <a:latin typeface="Calibri" panose="020F0502020204030204" pitchFamily="34" charset="0"/>
              </a:rPr>
              <a:t>perspective on the uncertain is </a:t>
            </a:r>
            <a:r>
              <a:rPr lang="en-US" b="1" dirty="0">
                <a:latin typeface="Calibri" panose="020F0502020204030204" pitchFamily="34" charset="0"/>
              </a:rPr>
              <a:t>ingrained </a:t>
            </a:r>
            <a:r>
              <a:rPr lang="en-US" b="1" dirty="0" smtClean="0">
                <a:latin typeface="Calibri" panose="020F0502020204030204" pitchFamily="34" charset="0"/>
              </a:rPr>
              <a:t>in our </a:t>
            </a:r>
            <a:r>
              <a:rPr lang="en-US" b="1" dirty="0">
                <a:latin typeface="Calibri" panose="020F0502020204030204" pitchFamily="34" charset="0"/>
              </a:rPr>
              <a:t>DNA, but it is easily manipulated and we can use it to control our own future</a:t>
            </a:r>
            <a:r>
              <a:rPr lang="en-US" b="1" dirty="0" smtClean="0">
                <a:latin typeface="Calibri" panose="020F0502020204030204" pitchFamily="34" charset="0"/>
              </a:rPr>
              <a:t>.</a:t>
            </a:r>
            <a:endParaRPr 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12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edaytradingacademy.com/wp-content/uploads/2012/01/the-american-d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7"/>
            <a:ext cx="5486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csf.edu/content/ccsf/en/student-services/admissions-and-registration/records/evaluation-and-graduation/_jcr_content/subheader-image/smallimage2.img.jpg/137073895907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98" y="0"/>
            <a:ext cx="3643901" cy="250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2.bp.blogspot.com/-q2RFTt3-I_o/T6yNV7HJi2I/AAAAAAAAArA/s_IgZlbHVqo/s1600/2012-05-10+new+hou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54" y="2507585"/>
            <a:ext cx="3656745" cy="274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cctvco.com/wp-content/uploads/2013/01/512icon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44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0"/>
            <a:ext cx="11544673" cy="779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200" y="-2392933"/>
            <a:ext cx="11157838" cy="7536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25 -0.31728 L 3.33333E-6 -4.69136E-6 " pathEditMode="relative" rAng="0" ptsTypes="AA">
                                      <p:cBhvr>
                                        <p:cTn id="9" dur="100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15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18" dur="8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9515477" cy="51435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576"/>
            <a:ext cx="9515478" cy="1427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" y="23557"/>
            <a:ext cx="9487562" cy="5128410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323850"/>
            <a:ext cx="96774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-0.13334 -0.9629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-4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19074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Manipulating Our Own Perspective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See how easily your perspective can be manipulated in 20 seconds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b="1" dirty="0" smtClean="0">
                <a:latin typeface="Calibri" panose="020F0502020204030204" pitchFamily="34" charset="0"/>
              </a:rPr>
              <a:t>This isn’t new: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Positive thinking, </a:t>
            </a:r>
            <a:r>
              <a:rPr lang="en-US" i="1" dirty="0" smtClean="0">
                <a:latin typeface="Calibri" panose="020F0502020204030204" pitchFamily="34" charset="0"/>
              </a:rPr>
              <a:t>The Secret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5 minute journal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Horoscopes </a:t>
            </a:r>
          </a:p>
        </p:txBody>
      </p:sp>
    </p:spTree>
    <p:extLst>
      <p:ext uri="{BB962C8B-B14F-4D97-AF65-F5344CB8AC3E}">
        <p14:creationId xmlns:p14="http://schemas.microsoft.com/office/powerpoint/2010/main" val="3615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965487">
            <a:off x="324616" y="138289"/>
            <a:ext cx="5215818" cy="2572465"/>
            <a:chOff x="270583" y="278126"/>
            <a:chExt cx="5215818" cy="2572465"/>
          </a:xfrm>
        </p:grpSpPr>
        <p:sp>
          <p:nvSpPr>
            <p:cNvPr id="7" name="Rectangle 6"/>
            <p:cNvSpPr/>
            <p:nvPr/>
          </p:nvSpPr>
          <p:spPr>
            <a:xfrm rot="21312405">
              <a:off x="270583" y="278126"/>
              <a:ext cx="5069858" cy="23622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600" y="488391"/>
              <a:ext cx="5099801" cy="23622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5497" y="1476844"/>
              <a:ext cx="1120346" cy="114248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5199" y="1135576"/>
              <a:ext cx="4506099" cy="4571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25003" y="590550"/>
              <a:ext cx="39340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Albertus MT" pitchFamily="18" charset="0"/>
                  <a:cs typeface="Arial" panose="020B0604020202020204" pitchFamily="34" charset="0"/>
                </a:rPr>
                <a:t>DAILY HOROSCOPE</a:t>
              </a:r>
              <a:endParaRPr lang="en-US" sz="3200" b="1" dirty="0">
                <a:latin typeface="Albertus MT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167"/>
            <p:cNvSpPr txBox="1"/>
            <p:nvPr/>
          </p:nvSpPr>
          <p:spPr>
            <a:xfrm>
              <a:off x="1992085" y="1364175"/>
              <a:ext cx="3494316" cy="12551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Gemini</a:t>
              </a:r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As Orion comes into alignment </a:t>
              </a:r>
              <a:r>
                <a:rPr lang="e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with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Jupiter your luck will favor new agreements</a:t>
              </a:r>
              <a:endParaRPr lang="en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20965487">
            <a:off x="3537841" y="2024761"/>
            <a:ext cx="5215818" cy="2572465"/>
            <a:chOff x="270583" y="278126"/>
            <a:chExt cx="5215818" cy="2572465"/>
          </a:xfrm>
        </p:grpSpPr>
        <p:sp>
          <p:nvSpPr>
            <p:cNvPr id="21" name="Rectangle 20"/>
            <p:cNvSpPr/>
            <p:nvPr/>
          </p:nvSpPr>
          <p:spPr>
            <a:xfrm rot="21312405">
              <a:off x="270583" y="278126"/>
              <a:ext cx="5069858" cy="23622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6600" y="488391"/>
              <a:ext cx="5099801" cy="23622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497" y="1476844"/>
              <a:ext cx="1120346" cy="114248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5199" y="1135576"/>
              <a:ext cx="4506099" cy="4571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5003" y="590550"/>
              <a:ext cx="39340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Albertus MT" pitchFamily="18" charset="0"/>
                  <a:cs typeface="Arial" panose="020B0604020202020204" pitchFamily="34" charset="0"/>
                </a:rPr>
                <a:t>DAILY HOROSCOPE</a:t>
              </a:r>
              <a:endParaRPr lang="en-US" sz="3200" b="1" dirty="0">
                <a:latin typeface="Albertus MT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167"/>
            <p:cNvSpPr txBox="1"/>
            <p:nvPr/>
          </p:nvSpPr>
          <p:spPr>
            <a:xfrm>
              <a:off x="1992085" y="1364175"/>
              <a:ext cx="3494316" cy="12551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/>
              <a:r>
                <a:rPr lang="e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Gemini</a:t>
              </a:r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With Saturn on the dark side of the</a:t>
              </a:r>
            </a:p>
            <a:p>
              <a:pPr lvl="0"/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moon it </a:t>
              </a:r>
              <a:r>
                <a:rPr lang="e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is a </a:t>
              </a:r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poor time </a:t>
              </a:r>
              <a:r>
                <a:rPr lang="e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for business </a:t>
              </a:r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decisions</a:t>
              </a:r>
              <a:endParaRPr lang="en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912033" y="1560265"/>
            <a:ext cx="4684396" cy="4225786"/>
          </a:xfrm>
          <a:prstGeom prst="roundRect">
            <a:avLst>
              <a:gd name="adj" fmla="val 39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7351" y="2343150"/>
            <a:ext cx="4615249" cy="363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165"/>
          <p:cNvSpPr txBox="1"/>
          <p:nvPr/>
        </p:nvSpPr>
        <p:spPr>
          <a:xfrm>
            <a:off x="1221600" y="2367498"/>
            <a:ext cx="4112400" cy="3232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1 Unread Message</a:t>
            </a:r>
            <a:r>
              <a:rPr lang="e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endParaRPr lang="en" sz="24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Your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new contract is on </a:t>
            </a:r>
            <a:endParaRPr lang="en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my desk, please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come </a:t>
            </a: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soon as possible </a:t>
            </a: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sign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514600" y="1962150"/>
            <a:ext cx="1400361" cy="12263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221600" y="1799502"/>
            <a:ext cx="226111" cy="22396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Shape 157"/>
          <p:cNvPicPr preferRelativeResize="0"/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1"/>
          <a:stretch/>
        </p:blipFill>
        <p:spPr>
          <a:xfrm>
            <a:off x="3555701" y="-146287"/>
            <a:ext cx="5588300" cy="555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Allison</a:t>
            </a:r>
            <a:endParaRPr lang="en" dirty="0"/>
          </a:p>
        </p:txBody>
      </p:sp>
      <p:sp>
        <p:nvSpPr>
          <p:cNvPr id="37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934200" cy="365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Engineering a</a:t>
            </a:r>
            <a:r>
              <a:rPr lang="en-US" dirty="0" err="1" smtClean="0"/>
              <a:t>nd</a:t>
            </a:r>
            <a:r>
              <a:rPr lang="en" dirty="0" smtClean="0"/>
              <a:t> design background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UX Designer at a tech company</a:t>
            </a:r>
          </a:p>
          <a:p>
            <a:pPr>
              <a:spcBef>
                <a:spcPts val="0"/>
              </a:spcBef>
              <a:buNone/>
            </a:pPr>
            <a:endParaRPr lang="en" dirty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Reads her horoscope everyday</a:t>
            </a: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335255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1" grpId="0"/>
      <p:bldP spid="32" grpId="0" animBg="1"/>
      <p:bldP spid="33" grpId="0" animBg="1"/>
      <p:bldP spid="36" grpId="0"/>
      <p:bldP spid="3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20472" y="160338"/>
            <a:ext cx="4495800" cy="609600"/>
          </a:xfrm>
        </p:spPr>
        <p:txBody>
          <a:bodyPr/>
          <a:lstStyle/>
          <a:p>
            <a:pPr algn="ctr"/>
            <a:r>
              <a:rPr lang="en-US" b="1" dirty="0" smtClean="0">
                <a:latin typeface="Calibri" panose="020F0502020204030204" pitchFamily="34" charset="0"/>
              </a:rPr>
              <a:t>Daily Astrology </a:t>
            </a:r>
          </a:p>
          <a:p>
            <a:pPr algn="ctr"/>
            <a:r>
              <a:rPr lang="en-US" b="1" dirty="0" smtClean="0">
                <a:latin typeface="Calibri" panose="020F0502020204030204" pitchFamily="34" charset="0"/>
              </a:rPr>
              <a:t>Columns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4614539" y="187522"/>
            <a:ext cx="4458668" cy="1219200"/>
          </a:xfrm>
        </p:spPr>
        <p:txBody>
          <a:bodyPr/>
          <a:lstStyle/>
          <a:p>
            <a:pPr algn="ctr"/>
            <a:r>
              <a:rPr lang="en-US" b="1" dirty="0" smtClean="0">
                <a:latin typeface="Calibri" panose="020F0502020204030204" pitchFamily="34" charset="0"/>
              </a:rPr>
              <a:t>Daily Astronomy </a:t>
            </a:r>
          </a:p>
          <a:p>
            <a:pPr algn="ctr"/>
            <a:r>
              <a:rPr lang="en-US" b="1" dirty="0" smtClean="0">
                <a:latin typeface="Calibri" panose="020F0502020204030204" pitchFamily="34" charset="0"/>
              </a:rPr>
              <a:t>Columns</a:t>
            </a:r>
            <a:endParaRPr lang="en-US" b="1" dirty="0">
              <a:latin typeface="Calibri" panose="020F0502020204030204" pitchFamily="34" charset="0"/>
            </a:endParaRPr>
          </a:p>
        </p:txBody>
      </p:sp>
      <p:pic>
        <p:nvPicPr>
          <p:cNvPr id="12" name="Picture 4" descr="http://www.firstaidbrantford.com/images/help3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04945"/>
            <a:ext cx="2410146" cy="241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upload.wikimedia.org/wikipedia/commons/1/13/New_York_Post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0" y="1466337"/>
            <a:ext cx="3847886" cy="58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sharebetter.org/wp-content/uploads/2014/08/NY-Daily-New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30" y="2212151"/>
            <a:ext cx="1309687" cy="8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lifedonewrite.com/wp-content/uploads/2014/12/Latimes-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13" y="3258254"/>
            <a:ext cx="2987033" cy="5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diseasediagnostic.com/wp-content/uploads/2014/02/chicago-tribune-logo-blac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27526"/>
            <a:ext cx="3657600" cy="8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2" descr="data:image/png;base64,iVBORw0KGgoAAAANSUhEUgAAAb4AAABxCAMAAACdmjYOAAAAk1BMVEX///0XFxf////+/vwAAAAYGBgUFBQSEhIMDAz8/PqTk5KYmJbf390KCgqrq6v19fOJiYd2dnRoaGfMzMosKyqkpKR7e3vs7Orm5uQdHR0mJiWxsa9OTkyBgYDr6+m7u7nJyclbW1tFRUTX19VfX18yMjKXl5U+Pj46OjhUVFO/v70YGBVJSUkhIR9ubm5cXFoICAGY/pIqAAAceUlEQVR4nO1ciXbayrIV3aUJJAubQZjZDMFgm/j/v+7W1BoA2wQnNzlrqd67OSGgVqt2zVUtz2uooYYaaqihhhpqqKGGGmqooYYaaqihhhpqqKGGGmqooYYaaqihhhpqqKGGGmqooYYaaqihhhpqqKGGGmqoob9I9m9v4J+h/yAnrLG/Y9e4CP3/b1jpb9JvYcXvI2bqp3uyJou/+MlV95EVvr/Sr9zyl6/44gdx9o/JH+/4s21ba+56v0P/jPFsjH+a/xeAaDV+8QL7lXnIu7+65p8k2ophKnZ9tjuE7+F7myaeGBP32g+vq6fh3agE8Hus+ITVlsAzv6IqtuCErmzP17dmMc5u3OxvJ+QhPmGynHQmh2Tu8c7P9QJ/lMDsG9pHIm1NPHgGSKMoBYCHtUrLd9WwfnmF37Swya+XOuKEHfUWg8FhPYpZmlUPKwuQEK76/wp8tOXeEJnKNH4dTtax00Jb/ij24j2MvuGxGb31DqIWko//CwCOI8Ps+ZZNtnU3am3NvZrJI7SvhA9/PeqsAuGEv9sMerlAWFVAeowOTP4V42nN6CdAiBz1fb8VRrjz/sNdUrOkjPERBuY7ESM5TwGP0SOClzvSdbP8lk32al4UPzp1xr8mTxAifNetZGz3HaJApStEC/E4bfcydtPVx5jA9F9IHdgq4GZS3i+hR38ghrTx4yQpfABa1NEKpvZU0n/lVsjLNgStKvmoga89E88gv23/nIIY0y6MOn3KHu40jsZv8Nla18GHPx9toZAs4UdA0rzvrKucsF2ARDzM34YQ9zwA4qMv7PR9x9gQ950+/FiOYqT8cARozZFJ5kbzScxsQ8RmKXX3oBvSP0WjW00RobfeAjk39VLm4MNELDX9NfCvhQ8XSlPhgF8BsSUQvnYX6ww5kfXa74CmM1+YfwE+swDaMUmaaGDBWtp4yu5w/IYsD2BJ6C3zG60G3QlWg/W6N9hHUEgK3jh8X9/k+yQWytpoHbtGP5v5AwTIXcJ1/VOV/Sr48NJx5Mu+fL8KHxML3uN4jH+2YEhqPYv/b5nPR1tGe/EYhhq1pKFfFzvhboCEf5KzNt4PWF/pR05vZdYAw1hi8uQewgI9Hxa3RS6sYIst4ApdMWXGDkL6OCFB60Wgj3MlfAh86jihtkFthOqkHwYYIvjwgK4kDGCV/F38KAJGo7id3R2Wh7vuhkQrFCWswMd7D4nHZrQnq3/bzeIxrGL1ncYs++BuQHHhDVxgZ5psSA4IPl6294rGkuHjGtE+8q+FD+E+IGzHwWK5nLSPO7Lofs0PFr4F7mPPzFBKUuj93fCTVeJOVYJyv8k920k2HwKc/BeCHn6PIXjrNviQO/cAnRInjC9AbgCbG9UZ8cEYQqwjwWfmR/WqDB9F1HA9fJ55huO84MT80F2JMAsDXGSArvoHpRcUL8BD/FfDT0tSRB4NkzrxwxhPJZPjC0gsKnaD87OMAjp8mlvhMz1EflDGPWj2ZhwyhePsRtPpJQBqJ8h4kva4dGSiQeJzeLXxREGeGU85wQGsyQ7dLbk6X/6PUIxgixpnzBPGON+qYfwOwm2+6B4kDDCLHgvffHmfYvKQcliIJoUyiCUmsq1b4fPiXdSK9pWEzIoBasFtYYsn1hF8p30IQNIPa/ChN0uv1j4ze2Nd0sqvWQ/YKGW9AUeeuAjR68KwWwWUaRLGP9N3uHZNkwC7XytbRtcxIGaabPCYTkfre9jM2oMlpa35kUPw2+DjRJfsJKf9xeZI/4gJl3Z/zRMgfi605MiTuFrXvnu4Hr5+2xTVGpMP4SFjgV6uIugld9G43R0cqEpL667CKL0x3jq97+mjWltUjb5aHu3P21z/GlPyDAeuYU22GHy3jenAD629LNgwVbXvo72zKJxuiZWPrPCd8eKyTG02cDzPIysPcLKKPX1SVK8KfF62C6+F7/QW1qBiaaXNM4sWW1LUwSeIwj6GytA3Wj7jDCh961XjLasFhOLjGUsu8+q8CqKRnYm9+pIXL7cmyUT18G/PwBG8yfcUzSGnEb62kfJFPkidXym077L0kcSefoPZImiVc2ZNXPY0stf5pVWMd7aEpgkckpRPj9lXBT6LLulq+Lh8Uv2cJc5wZkN09mwkOTQim0/wOcStGUI/qSXtmFHhYxXPVW9Q2Q/7Vfa8aUbgjQ6HRIrlX9ZIjIqAWaSRgJU9cx6PIY35Ic/NAtGFCnxWeXmqZLyh5UNSYwylJ13QLA926+qOTzNfzSvy7sCcSSUZ97ZeoF9yxajUPoTra/jU1Zt4MDu7uRStVxA9030QJuJEehT4yp+Zdm4Md0tcZdyYHoulVVCKkpoVeTb27Dk577lf1Mu1pEZHDBXTJwxCPDO5ptNF/B1AGO14yS4H9C3MaVj7PNcqgMJ4CnjLPsbZ1TvLYyRPAPvKnjie9Z5SF3tj4F2vMNdaMYyS7YSUXp7AZ+IhpNBfaw8ny/M8yzqK1yxjcvAN6Ns8uwyfWAh0EGxsilDY8Tp5TPkhY35kuvooxrO6F5O8graumWmjJy5nSAl2tH/tGdfyxc+dVjur65FE+Rl6q8e8ygFcGBUeg4wghWMv+9GPv9A+BYfYIDGgAakwkPZ13HPjGqMwcNrHpaoj1S8npgITqw2yWKseJbuShdmnLncKWrBdn+ptlTPeXYgPkO6rD8yJPofwaCIsb6An9RE16a5aonm2fMovwCfWz/S2lASF2WnZEtF7jyQlsJzZXIDPMuOj8C2zEnkY+wOT/JVRVRsAGrKZcZYElTmEaFnDj1aPOxzPDksxJcf1LBGiL4+UfB3ZWo4LkTFPjN5clK9Vhw9t6mMJH8puKlnEXVWsqfxIV/tBlFXvO+pQjlDWL0LoZhdDQa4yI2MpzaqLgMkfNPINYMo9wngVVWqTLy8vmljzf+gTdExhTB18EgxQQML9MTgxn8S/CO8OGVuk1+gSfJRejUmS8AbiQqmCxN6G+IdqSdvilF5AiviRJ7VbmXgyBq5poRKXYiEyGamkI3e/7u+IYeR1+NFcpaJXgQ+pAh+VqgItIB3UhbMzecQ7M1FNt7xDvqKQ3pWguIgzXl5yB4YYC1IwCMe5hk1s6h6ZC3x9mlLyhZsrexdSUAZtJrZa79Rtzc2Z9ok6DMk+8f6hV4k4+NtdqqhSKqFJfx0+Bp8eMnxkHU0eRBbSDTorFOBUpIoCCdTyHVfx6PNI78Gm5LACeHmhBw23nvOgqEUwWK8Hr1K5TPdX9DRIkN+Q6+HWiGRqx+scPg3KE9IxKTj7frTLPHV6hx0aEDKSrJZV+2jeE3OEWhE/hGFuxDkUG0HJPUIa3kfqZGdsVmLiEIpLZ4o5nu8uxrg6HyBp4hA90YfB3VT2mB7xw8GcwqdRUQrpkWQRd5pOq86PKwkkyGtOT802vKR97aI7SrMHaCrV2wTjjEyH+5LkPL9nR8byCPcSumo6ko6P6QvXcjQZFvTuKcyJD32gHsGI0ocviG28z4Vjka0P4QsEsP0WNu3n1EWSSy0WTxFSGMR9ATbaFfBR/D012Q7qXRjoL2r6h3Zr9g6tcOdcTstx0QwijMSMQZ/ojCO8ZhLQDRgfKlkzDYvIk4K988gTLcQbPh9g5qY2ZlCZlrJiJMJdLNs+1z7a8OhYNDLw2b1c74HeZ/gAq/YGtOYfPXVe4H72GGrvTRwth5aooWifNu4554LeAYJog9Yg5siideVoA26tJZEmf8w/NZ6E83iNAiKSqbV+b74hM0aCdKjyxQn1CNfJd/qNwzCkyn2Z4ZtOSgCHK5Nt5YlRBPhpX1Ht0DIZkzvWOKmxlcRBEzIHn3DqRPvMoi8diRh5x9+Ej0WjWPwpPcVQr96n59pHUrNRDZNGlzmm8lg+wJ3HpVypFUcwneOVUSBfqzTaGZtutC1z0UzqP3FsSBUkCYaRLzPYX1WRs/QkBJ+mGLErI172fWQuDYuKwJfSvQu2DYysRkMGo2J+gbg8MPGmPimBD/RWZAfWWwODhvCRCLjlEPoopdtscGeU5gVqt3qn8HHIPqzmfafwoX6/iG9G+EZq1cimFZwQneQpJGvLimkdPlvW5u64L6X5hR+kFF6aTEJ0vAtXlFzC7EtFi7rjGjW5zbf4G7Mn6Q3478S4+ytrwSQeKPW7WJ/hU+PZYsdAgajeGuHDPbna1cDQFyKax5IvKKG03bsIXqottFYZjxU8wfibuC71fRQpk6R0X4oLPB51CgR5sRWnafvws7TdmiL5QUm4k36VWEB99D2HPpLBcdYufrzm+3C7SRj4lbjbqvV07udJAqgglFWWoMLKs2l4X9kCenazk6G7cJtR+0RMMk8KyLjV19hxysedEO26xYXD/gi+REzyWCwcwWcr8EkSwvJ1qOAXP5AlGW0grPo/fKaudwZf7OWPHNqxaovxIfjYx46L3V0HX6sCH+euvsBn7T7lyCHsu6YdYsSPmI5kUtT8uAQffjN3QbjAZ5zAtpkzhDp9G45l/CZxOjY4hU++8vlKYRuzZJhpfe6qgsuURYAqQ6Io++hT3wda7VtpUvRArRpnZniHP0GRqeQOVDLxJ5zVlRaUFWymuFS0T/oTtERoRfvYeLK1nBa7uw6+qu+rap/EaHiTEBJPq768GEaQuRGJmlzUPvRSNfjQXtW1T62lwsed3ZYEBnX4PJrdkv3t+ZFlKqNFQxjeVeiRQUlLaeB/cI/8cd7Hm5xeho/qFhThY2oe17OCO4DNyGSdolJS4GdtTftoEz8pe6LnENfvw0bLOtO0davxrMMnvPPhjbNt1rcNswJNmWwczd6lvM+7oH2t6l0q8DHjXFPrTPvQBaH5RH+3mXsS9ApTUoohrnJ8HIP4Em7pP7S/BR+xuINRb7A8K2hgCBl1LSVDUZFD+CKV9gQ+jH/RMc4s2uKE0vXIlSfFPf0G+CjO3GGqs8ldhOxlrcDBJ1d/UPM0vwSfyUrj6Z1oHz91JGAZPygGagJ4yK4ouBBaUvTlmoH7h+/C9wNgn523EoyHKe7jwpj1qxbAeLNSa63CF5PFgdaS9RC1L4LdUlTUTDRI/w3wmXgFBIALjzFyl6qc73KJ5LL2/Rp83ofwicuAccI9UA57XWEYjcLaXGM+JU2hbNz9w6SE78cNxtN4Q5ChlpObc8njCLDDhReBs6CU6vXr8FkeW3mQERhkHKwOeqQsmYJLor4JH5V4trAqkhvPVnr1Cp/JxZ5RKeRPaB9KIzqUmbOTrtUjY4mhzKp+VTIz9+9ys218At/yJvio6ztNLtULtF405XMp2VEnEvkymkEs4eN6/kIr9CYh8DhqidsoF6/h9+GjvM8i57q1jrNLN6Vmxo+sfuUPGU8qw2+XZSMDLwzLMffgqoI151jMEOewJ7r+8ibj2QEx5ZduyyB4i2d478RUtS9agK8lfJi293YU4+jW6RKpWmPQ+pBIXPxt+Kg/t+qdFO0OLkG7q8Ln80z1n4Dv8MY5QrEBPgtVwIf4fX0W1kpq5LuGQwFfEM29X4XPT4d7WK3NR7U6rcxmA+65z6fOgIbhqDBd4a5LbUQTax9DT2xTXf+NitDutt+Db/BOPatqbmUr8M0q8FFsNfn98GFKi5nUoWjYKxjVxNgPW59j5+CTpFO6V55UgQP6+Mvw+QCdjwb/rY7zaFMX18dU3jW2UNN7WoULSfUqVwni3YhGTSnvS78NH8lqv3c6RmJdnuBHU03jOZbx4Zk98G/WPswO7iuq51jkoUq2HH6w+GqIm/IE8UE6hIl4Urscr/R+CT7+EE2rU4Q1y22dIkm3e/1GBwWeQI7zkL11gUM4OVlCun0YP3hF2l40OT+GTxxnCR9/HAWqfe1qO9LVzLVshYvPHZ50/mlofx98ttC+sL+sCmmxFXL8oYNv+DV8E9cHp02ToEOLBYOHNH4RPi0bOabUJ2GMVz0w7nVhFbuiXwW+IDqbcelRpUYOQtiP03YOUyvweafw2YrxHJkKbl5pK8UAaLfEbNKQrLz3G+GzTvvSp8rIa51P676agXT/5REKl5u6kondADytdRr1SvjUgUryWHTPPLMsoUSz3nl6nQ4PWTEDsoBXMwfHr7OwXS4cedk9SaNfwHe5aPZQh29QaJ98nkl1a+TqtouK5HvZWv4W77QJRqEUBwGwnRiXvlwFnz2Hr1p18UrjSWXqclAty5wKWpkjEnY+fX0CJu9rBB+84Y8xo97THIPs63K3vYTP55J1OQcYjjOdleQy2M+yHURN6TSKMEkdOABRcNpqupGdDr5qpRufdUKu2DWraR0nNQcHn3SH99xhLeAbqh/XzyhWzKrcNWBnlYDP3B/UUw617Mg5bz6D/iAr0pdT+LTjYD+B7+1i2r5wH9c6ZcLTfQl9hSBK0M5LyLzF5/hJV0tbBBPk5nTJI4pcubqsfZIVCR99bRh1XIeOna2gl283NKroaVsj0BEWkmj6RUy5Qj4H7WR6Wu73uYWhAOe4no4CUu+WFtorfOLdpFSBnmScaYvH/Vj8uO4rfBZRz3YMnx+kpZVAJVMvxAdVeQ8YB/TgbVBO99U7DiPtoGurvlqy1kaFfOZhJddB018XAZI7FicFwxHNfD5v912pVvNol386LHkRPuf8qHWSLLm+YS9qn3YcllXjqe1at0a08grWv8oEA99jIY0+4SWHlvyb7g82htSz8bLTrjQakWe8WSEZOT+Xg0864m56u6W90GHxY2nfDhyvZKTdteKcdxPMirnx/LEIGpbxJCtfCuJdLFlzS5NWTZUzR6nsFV3YkSzgtijTh3MN1wI/93TGK3lBj9EDCOm1EEcaxDQZ2gnyCJ+jx6Z/7A7VUiWgGi+W8FF4wp029lPs2JwVo01R0KaZQ1f7P8m2aOVRMbgssdA16Z3ImHlihrPVcWFMi9r5wrJnmvWbOGbQ4cCYhve4KT+md5fENtdvox2dB8p0tE9mK8xcW6UyIoBfW5lX9P0XOSPMwzLlESenvFzHY6dXcMLNulDUbDOxwajz/CvzLJwJV7QH68wje1h6Sq3UcSsMeaHTQBSYyB56KdqSLJIWZwAi9VT2v+bAP6cOylzp1Htn8CE+hjbpS4nE2NJ4isHPdPSF6rv0JpR5G6TmI1d3K8UEokBL2mZBHAu44FPO0afjBfIhmfEUsLblWmy1+al8Jza0NXcoxU+3k2UnciVRH1aDzvYera/mAmmrfdeF3lLP1FNJkcBbTmFbGRV3nVW/JWccSifM8HGomOf87LKlBQ9IPYAMnFL66pliFRr0w6jW7N/FYku4Vc7cUcXMeOt7oOuG4KxTQAcoyCgMrmm40wCuy/TDyB0Xq8GH6E15kwXG+B0Lug5UlwMd+DWs9juAx8qohnPeBeFlIYumMcfUl9kSemot2YYAfTQjIZvp+TjQPgocZ1vYuDPx8NQOkwrodEB/lYyD8uNz7nl7NwhKr9oZiqVR5kXTPW72GFcGxQvjWzWvBXyWvco+McV5jwDah9mA27psEvq9eJ0YVU4SsSyf2MKCh9t13BsVw1zkRqBPL9FJ+Kh8Id8+tZAGGkx/CV+h7bTgY1KpRjj40Ak9x+iRdfEtKbVZqfbJzLzOU+mLfSLY54XuFV3rEj1m75D8k9mFvE9a4zV1o2joGfTgPw+guItTGPdyF174KcxiMttuzRb8zBya3LOmpvmhlBx6Fo50XVONXszVqZet5m9iFltSfq/DpzEFphnrirC+9bgzoYrzQhW2WaFfKFGZtttZ5d9R9rPnqNgTOhU2RBxBF9Uy3PzDeJtfBZ/Hrydwl4bRoSwFygExDJR3sHEHNujEzZZG72XoJHxV6+oEkp4phHZcSQDNz4gmz6KwAiBPWt/F1BmaZlJNKw7ByAMcpWPoxr84eXgdGbdX5AU7UOPcGaojRnrxVt/tAas5G46nIq3luDB7C4uXDPgoDbUKH3eq3ENQKaAwRap9pHeo8jpCyD96QC7rMW/6OF7yCIsajAC6WTG/QB73uce+MSi4EKAMepzORvI+C739O/TKg3RfUbwq9APXk3hZ4u42mnaqjNNwCB09lvPd1Dzlg8jOxiBfpuBeZgD9+nmMDNBKPK5WdE48LA/6I8q7oc8mTl2kez8QpRfuGDxuYyeItLhIaLKQuypRSzq46P1SebvIPZ/pWsvbBNJdzjGvN++nsilN+3s83s+hH7G+5l3o+x/lYQx4XYsD5NiMgpnRBrZknmTMkJYYMOh5PxKJpBVZ7GXSKuQjBBzR8gOQSLosmX1w+r7gY3ajEKaz2cOznG/w/dprAL7SPuTBqrLrNzq9RqviNjqm9wQq55pjpY+c+bEIhX09iyJL0JaYK5UJU5rg7A9GcWyzrNd5Lt4mwACmgJY4dtMKXluPTtAkMA+rejJHGbCcdoznAPDJYWjYLQBRT1VTCZq0aeXu6+Qx1RMHko0cQFid6rt76vARb4PSWD+slRME32iWEgCerMIvmViqhaAhVbQHA+2qGH5rBvDZ02LLER14tTqLpuUB7RebQ8g3ikd3Kx7iTX9e1WtX9FCmKzO0Ab3EqzfK6LzFK6rMLtFdyKae+UBsxjFdUSKhTHEIURBSsbt+a7PoGu0h4X/XNCFenFYh11Ct1x4wdgwiOYJbhn2UEqUyjynWFPU2cyeZ+VAVoef4v0zTKFXHwV/vQCynXo4pTYj7fJpfnAjgk45qGakt0O8ektxkvWiMYpxOCnW8gwC2uRMA3GKYvrj5BooM8OuZJ2jJ/LseyJWy5h2CFJDn1Zm27lqLxRhxD/FpIb/+hTF8T9N5d0GAXxzYAdz/WGSGdfQZfNhzqCaekNsAnivXmfW+1RqeHETk8NJz9QXOCPdOvn15T0/ltygxj9G0dyJ6Jh+O92UShMx4iivtXM/ec7rpbpc8v2jLSRsW9/CjeuLCG2zD/oKyxgucoKGJLZROyL1xioT6PisRRyH6acskGfc0rY732L2M2zp1nCjf9CYmv38J8ZFkD2he5SCnsDHv3vC2STN6kINDxbiMH0aw7RSbEkE+WqMBBcrmc437yKj8/NxemYi4VVC+IxmiPkGP5TaWtzfY+r+aShiItqo8VinnWXvV+5nspNhkTl4jgE7s7HhaZbsm64zVwhbDJxFEx9pxdrSItUFIs46r33pZOWokcVklwGWZyubVs/V1cR3Vn/8aogO/XXona0jvMON3WfqbRSlvvIlRx4k0BnxhODoJ3Oy5OTr9F754PSb80tfTcbSqltb/2atUE/Q3tRUrjFP7Vb26WkDxirbxR/CRnN5N6bQgs4JfcPraSSo1NLdo5WN92/b0FaO1d/CLGffqvy//ai+x8WsikVgPjtPtG9LuZ/cwr7/4wJYvQrDmLQypinDuO76UG2LPCEO1cDy/4J+v2viJdb4gIWeL1q/4YnFi/mgye3omTmz393dJbC6s8sXHj3dgFb0PeHULeLwqv1GED/nHlqvNp9+r6FA0SGHLmfu44sbSOEX3vLxkwK7a+Tk85/s8veVn359fzfbaCiuse03EmU04QeiTb8+R+kTQb0NP71NZ/kPhMJt3adncJiacnw2vjo3/Atk6w629AMCfuvN3LnWg1d1N/VeUXMHkyjH8S/fg+Hx02/Xfp+v021Y58esa8a8KJnv2bfXdjretctX5tYZ+L7HiZFNGr+H/f444bFxJ379B7z9HiNkc9EhzA99/jkjl1v/EK/AbuokoeW807z9L9sN6U0P/CbL/blbTUEMNNdRQQw011FBDDTXUUEMNNdRQQw011FBDDTXUUEMNNfTv0v8AKvmj0XXTwb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8" name="Picture 14" descr="http://upload.wikimedia.org/wikipedia/commons/7/7c/Boston_Herald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58241"/>
            <a:ext cx="190500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4724400" y="819150"/>
            <a:ext cx="0" cy="381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620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</a:rPr>
              <a:t>Embracing Uncertainty</a:t>
            </a:r>
            <a:endParaRPr lang="en" dirty="0">
              <a:latin typeface="Calibri" panose="020F0502020204030204" pitchFamily="34" charset="0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533400" y="1123950"/>
            <a:ext cx="5867400" cy="3725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Most people don’t have an orchestrated approach </a:t>
            </a:r>
            <a:r>
              <a:rPr lang="en" sz="2000" dirty="0" smtClean="0">
                <a:latin typeface="Calibri" panose="020F0502020204030204" pitchFamily="34" charset="0"/>
              </a:rPr>
              <a:t>to the unkown</a:t>
            </a: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Influencing </a:t>
            </a:r>
            <a:r>
              <a:rPr lang="en" sz="2000" dirty="0" smtClean="0">
                <a:latin typeface="Calibri" panose="020F0502020204030204" pitchFamily="34" charset="0"/>
              </a:rPr>
              <a:t>people’s </a:t>
            </a:r>
            <a:r>
              <a:rPr lang="en" sz="2000" dirty="0" smtClean="0">
                <a:latin typeface="Calibri" panose="020F0502020204030204" pitchFamily="34" charset="0"/>
              </a:rPr>
              <a:t>perspective on the unknown can effect how they percieve the day’s outcome</a:t>
            </a:r>
            <a:endParaRPr lang="en" sz="2000" dirty="0" smtClean="0">
              <a:latin typeface="Calibri" panose="020F0502020204030204" pitchFamily="34" charset="0"/>
            </a:endParaRP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T</a:t>
            </a:r>
            <a:r>
              <a:rPr lang="en-US" sz="2000" dirty="0" smtClean="0">
                <a:latin typeface="Calibri" panose="020F0502020204030204" pitchFamily="34" charset="0"/>
              </a:rPr>
              <a:t>h</a:t>
            </a:r>
            <a:r>
              <a:rPr lang="en" sz="2000" dirty="0" smtClean="0">
                <a:latin typeface="Calibri" panose="020F0502020204030204" pitchFamily="34" charset="0"/>
              </a:rPr>
              <a:t>is is why people read </a:t>
            </a:r>
            <a:r>
              <a:rPr lang="en" sz="2000" dirty="0" smtClean="0">
                <a:latin typeface="Calibri" panose="020F0502020204030204" pitchFamily="34" charset="0"/>
              </a:rPr>
              <a:t>horoscopes, write in journals or follow </a:t>
            </a:r>
            <a:r>
              <a:rPr lang="en" sz="2000" i="1" dirty="0" smtClean="0">
                <a:latin typeface="Calibri" panose="020F0502020204030204" pitchFamily="34" charset="0"/>
              </a:rPr>
              <a:t>The Secret</a:t>
            </a:r>
            <a:endParaRPr lang="en" sz="2000" dirty="0" smtClean="0">
              <a:latin typeface="Calibri" panose="020F0502020204030204" pitchFamily="34" charset="0"/>
            </a:endParaRP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These efforts are most succesful if they quantify the effect, instead of trying to explain the cause</a:t>
            </a: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Let’s create </a:t>
            </a:r>
            <a:r>
              <a:rPr lang="en" sz="2000" dirty="0" smtClean="0">
                <a:latin typeface="Calibri" panose="020F0502020204030204" pitchFamily="34" charset="0"/>
              </a:rPr>
              <a:t>a </a:t>
            </a:r>
            <a:r>
              <a:rPr lang="en" sz="2000" dirty="0" smtClean="0">
                <a:latin typeface="Calibri" panose="020F0502020204030204" pitchFamily="34" charset="0"/>
              </a:rPr>
              <a:t>horoscope for scientists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Downloads\IMG_5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38600" y="1"/>
            <a:ext cx="5105400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Solution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581400" y="1077503"/>
            <a:ext cx="5181600" cy="220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800" dirty="0" smtClean="0"/>
              <a:t>Alarm clock (physical or virtual) which provides a calibrated perspective to every morning</a:t>
            </a:r>
            <a:endParaRPr lang="en" sz="28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657600" y="2647950"/>
            <a:ext cx="5410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 smtClean="0"/>
              <a:t>Perspectives can be:</a:t>
            </a:r>
          </a:p>
          <a:p>
            <a:r>
              <a:rPr lang="en" sz="2400" dirty="0" smtClean="0"/>
              <a:t>	quotes, poems, videos</a:t>
            </a:r>
          </a:p>
          <a:p>
            <a:endParaRPr lang="en" sz="2400" dirty="0"/>
          </a:p>
          <a:p>
            <a:r>
              <a:rPr lang="en" sz="2400" dirty="0" smtClean="0"/>
              <a:t>Themes can be:</a:t>
            </a:r>
            <a:endParaRPr lang="en" sz="2400" dirty="0" smtClean="0"/>
          </a:p>
          <a:p>
            <a:r>
              <a:rPr lang="en" sz="2400" dirty="0" smtClean="0"/>
              <a:t>	uplifting</a:t>
            </a:r>
            <a:r>
              <a:rPr lang="en" sz="2400" dirty="0" smtClean="0"/>
              <a:t>, r</a:t>
            </a:r>
            <a:r>
              <a:rPr lang="en" sz="2400" dirty="0" smtClean="0"/>
              <a:t>eassuring</a:t>
            </a:r>
            <a:r>
              <a:rPr lang="en" sz="2400" dirty="0" smtClean="0"/>
              <a:t>, r</a:t>
            </a:r>
            <a:r>
              <a:rPr lang="en" sz="2400" dirty="0" smtClean="0"/>
              <a:t>ealistic 			</a:t>
            </a:r>
            <a:r>
              <a:rPr lang="en" dirty="0" smtClean="0"/>
              <a:t>(</a:t>
            </a:r>
            <a:r>
              <a:rPr lang="en" dirty="0"/>
              <a:t>not </a:t>
            </a:r>
            <a:r>
              <a:rPr lang="en" dirty="0" smtClean="0"/>
              <a:t>everyday is a good day)</a:t>
            </a:r>
            <a:endParaRPr lang="en" sz="2400" dirty="0"/>
          </a:p>
        </p:txBody>
      </p:sp>
      <p:pic>
        <p:nvPicPr>
          <p:cNvPr id="4098" name="Picture 2" descr="http://images.clipartpanda.com/digital-alarm-clock-clipart-digital-alarm-7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7468" r="-2778" b="23805"/>
          <a:stretch/>
        </p:blipFill>
        <p:spPr bwMode="auto">
          <a:xfrm>
            <a:off x="76200" y="2199739"/>
            <a:ext cx="3200400" cy="234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wpclipart.com/blanks/callouts/comic_callout/blank_speech_bubble_rig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23950"/>
            <a:ext cx="2133600" cy="139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9363" y="1393433"/>
            <a:ext cx="137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dirty="0" smtClean="0"/>
              <a:t>Something</a:t>
            </a:r>
          </a:p>
          <a:p>
            <a:r>
              <a:rPr lang="en-US" sz="1800" dirty="0" smtClean="0"/>
              <a:t>I</a:t>
            </a:r>
            <a:r>
              <a:rPr lang="en" sz="1800" dirty="0" smtClean="0"/>
              <a:t>nsightful…</a:t>
            </a:r>
            <a:endParaRPr lang="en" sz="1800" dirty="0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6101" y="2815624"/>
            <a:ext cx="1671624" cy="166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4"/>
          <a:stretch/>
        </p:blipFill>
        <p:spPr>
          <a:xfrm>
            <a:off x="3810000" y="1962150"/>
            <a:ext cx="1219200" cy="10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x="3671847" y="1448829"/>
            <a:ext cx="16716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/>
              <a:t>Context</a:t>
            </a:r>
          </a:p>
        </p:txBody>
      </p:sp>
      <p:cxnSp>
        <p:nvCxnSpPr>
          <p:cNvPr id="45" name="Shape 45"/>
          <p:cNvCxnSpPr>
            <a:stCxn id="44" idx="3"/>
            <a:endCxn id="42" idx="0"/>
          </p:cNvCxnSpPr>
          <p:nvPr/>
        </p:nvCxnSpPr>
        <p:spPr>
          <a:xfrm>
            <a:off x="5343447" y="1749129"/>
            <a:ext cx="858466" cy="1066495"/>
          </a:xfrm>
          <a:prstGeom prst="curved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46"/>
          <p:cNvCxnSpPr>
            <a:stCxn id="42" idx="1"/>
            <a:endCxn id="43" idx="2"/>
          </p:cNvCxnSpPr>
          <p:nvPr/>
        </p:nvCxnSpPr>
        <p:spPr>
          <a:xfrm rot="10800000">
            <a:off x="4419601" y="3052199"/>
            <a:ext cx="946501" cy="593988"/>
          </a:xfrm>
          <a:prstGeom prst="curved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" name="Shape 36"/>
          <p:cNvSpPr txBox="1">
            <a:spLocks/>
          </p:cNvSpPr>
          <p:nvPr/>
        </p:nvSpPr>
        <p:spPr>
          <a:xfrm>
            <a:off x="663146" y="324967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 smtClean="0"/>
              <a:t>What emotions did that trigger? </a:t>
            </a:r>
          </a:p>
          <a:p>
            <a:r>
              <a:rPr lang="en" dirty="0" smtClean="0"/>
              <a:t>How did the change in images influence your perspective?</a:t>
            </a:r>
            <a:endParaRPr lang="en" dirty="0"/>
          </a:p>
        </p:txBody>
      </p:sp>
      <p:sp>
        <p:nvSpPr>
          <p:cNvPr id="8" name="Shape 37"/>
          <p:cNvSpPr txBox="1">
            <a:spLocks/>
          </p:cNvSpPr>
          <p:nvPr/>
        </p:nvSpPr>
        <p:spPr>
          <a:xfrm>
            <a:off x="533401" y="3052199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 smtClean="0"/>
              <a:t>Notice how </a:t>
            </a:r>
            <a:r>
              <a:rPr lang="en" b="1" dirty="0" smtClean="0"/>
              <a:t>context</a:t>
            </a:r>
            <a:r>
              <a:rPr lang="en" dirty="0" smtClean="0"/>
              <a:t> dictated </a:t>
            </a:r>
          </a:p>
          <a:p>
            <a:r>
              <a:rPr lang="en" dirty="0" smtClean="0"/>
              <a:t>your response to the </a:t>
            </a:r>
            <a:r>
              <a:rPr lang="en" b="1" dirty="0" smtClean="0"/>
              <a:t>content</a:t>
            </a:r>
            <a:r>
              <a:rPr lang="en" dirty="0" smtClean="0"/>
              <a:t>.</a:t>
            </a:r>
            <a:endParaRPr lang="en" dirty="0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Exhibit A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2273225"/>
            <a:ext cx="6039000" cy="249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Uses imagery as contextual complement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Interesting perspective on capturing images to influence audience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00" y="2039875"/>
            <a:ext cx="2434750" cy="16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49" y="205974"/>
            <a:ext cx="2164235" cy="16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75" y="205975"/>
            <a:ext cx="1210265" cy="1623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457200" y="1322500"/>
            <a:ext cx="4589100" cy="103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Author and speaker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2155975"/>
            <a:ext cx="2899800" cy="1012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hunger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 idx="2"/>
          </p:nvPr>
        </p:nvSpPr>
        <p:spPr>
          <a:xfrm>
            <a:off x="5260325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Context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87" y="3413500"/>
            <a:ext cx="1849125" cy="14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87" y="1308675"/>
            <a:ext cx="2479349" cy="18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31" y="1308676"/>
            <a:ext cx="2438632" cy="18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00" y="3413500"/>
            <a:ext cx="2226493" cy="14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Exhibit B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2278000"/>
            <a:ext cx="8229600" cy="264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Became interested in filmography and the “magic” behind Hollywood early on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Produces a variety of videos mostly for the dance community, but also some just to experiment with effects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00" y="205975"/>
            <a:ext cx="3481700" cy="20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457200" y="1322500"/>
            <a:ext cx="4589100" cy="103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Videographer, Dancer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Life_ One Second Everyday 2013-201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948050"/>
            <a:ext cx="2714999" cy="124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images from a year of life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title" idx="2"/>
          </p:nvPr>
        </p:nvSpPr>
        <p:spPr>
          <a:xfrm>
            <a:off x="5260325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Context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37" y="1281261"/>
            <a:ext cx="2435724" cy="1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49" y="1281262"/>
            <a:ext cx="2817861" cy="162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74" y="3111175"/>
            <a:ext cx="2817849" cy="16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48" y="3121961"/>
            <a:ext cx="2817849" cy="167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Background and Needs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437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Means to capture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visual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auditory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time/moment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743100" y="1200150"/>
            <a:ext cx="39437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Means to experience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albums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slideshows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videos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823</Words>
  <Application>Microsoft Office PowerPoint</Application>
  <PresentationFormat>On-screen Show (16:9)</PresentationFormat>
  <Paragraphs>114</Paragraphs>
  <Slides>20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simple-light</vt:lpstr>
      <vt:lpstr>Eyes</vt:lpstr>
      <vt:lpstr>PowerPoint Presentation</vt:lpstr>
      <vt:lpstr>PowerPoint Presentation</vt:lpstr>
      <vt:lpstr>Exhibit A</vt:lpstr>
      <vt:lpstr>Content</vt:lpstr>
      <vt:lpstr>Exhibit B</vt:lpstr>
      <vt:lpstr>PowerPoint Presentation</vt:lpstr>
      <vt:lpstr>Content</vt:lpstr>
      <vt:lpstr>Background and Needs</vt:lpstr>
      <vt:lpstr>Solution</vt:lpstr>
      <vt:lpstr>Bridging the gap…</vt:lpstr>
      <vt:lpstr>PowerPoint Presentation</vt:lpstr>
      <vt:lpstr>PowerPoint Presentation</vt:lpstr>
      <vt:lpstr>PowerPoint Presentation</vt:lpstr>
      <vt:lpstr>PowerPoint Presentation</vt:lpstr>
      <vt:lpstr>Manipulating Our Own Perspective</vt:lpstr>
      <vt:lpstr>Allison</vt:lpstr>
      <vt:lpstr>PowerPoint Presentation</vt:lpstr>
      <vt:lpstr>Embracing Uncertainty</vt:lpstr>
      <vt:lpstr>Solution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Mayer</dc:creator>
  <cp:lastModifiedBy>Colin Mayer</cp:lastModifiedBy>
  <cp:revision>34</cp:revision>
  <dcterms:modified xsi:type="dcterms:W3CDTF">2015-01-27T00:06:15Z</dcterms:modified>
</cp:coreProperties>
</file>